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Programming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a powerful optimization technique with diverse applications in electronic design automation. It enables solving complex problems by leveraging the properties of quasi-convex functions - a class of functions that generalize the well-known convex functions.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301145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275070"/>
            <a:ext cx="259020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Wai-Shing Luk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51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1466" y="3385542"/>
            <a:ext cx="5550337" cy="693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3"/>
              </a:lnSpc>
              <a:buNone/>
            </a:pPr>
            <a:r>
              <a:rPr lang="en-US" sz="437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Directions</a:t>
            </a:r>
            <a:endParaRPr lang="en-US" sz="4370" dirty="0"/>
          </a:p>
        </p:txBody>
      </p:sp>
      <p:sp>
        <p:nvSpPr>
          <p:cNvPr id="6" name="Shape 2"/>
          <p:cNvSpPr/>
          <p:nvPr/>
        </p:nvSpPr>
        <p:spPr>
          <a:xfrm>
            <a:off x="1251466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430774" y="4745236"/>
            <a:ext cx="140851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2" dirty="0"/>
          </a:p>
        </p:txBody>
      </p:sp>
      <p:sp>
        <p:nvSpPr>
          <p:cNvPr id="8" name="Text 4"/>
          <p:cNvSpPr/>
          <p:nvPr/>
        </p:nvSpPr>
        <p:spPr>
          <a:xfrm>
            <a:off x="1972866" y="4662011"/>
            <a:ext cx="31731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Emerging Applications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1972866" y="5488781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the use of quasi-convex programming to new domains in electronic design automation, such as RF circuit design and machine learning-based EDA.</a:t>
            </a:r>
            <a:endParaRPr lang="en-US" sz="1748" dirty="0"/>
          </a:p>
        </p:txBody>
      </p:sp>
      <p:sp>
        <p:nvSpPr>
          <p:cNvPr id="10" name="Shape 6"/>
          <p:cNvSpPr/>
          <p:nvPr/>
        </p:nvSpPr>
        <p:spPr>
          <a:xfrm>
            <a:off x="5367933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513903" y="4745236"/>
            <a:ext cx="207407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2" dirty="0"/>
          </a:p>
        </p:txBody>
      </p:sp>
      <p:sp>
        <p:nvSpPr>
          <p:cNvPr id="12" name="Text 8"/>
          <p:cNvSpPr/>
          <p:nvPr/>
        </p:nvSpPr>
        <p:spPr>
          <a:xfrm>
            <a:off x="6089333" y="4662011"/>
            <a:ext cx="3147893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Algorithmic Advances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6089333" y="5141952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more efficient and scalable quasi-convex optimization algorithms to handle the increasing complexity of modern electronic designs.</a:t>
            </a:r>
            <a:endParaRPr lang="en-US" sz="1748" dirty="0"/>
          </a:p>
        </p:txBody>
      </p:sp>
      <p:sp>
        <p:nvSpPr>
          <p:cNvPr id="14" name="Shape 10"/>
          <p:cNvSpPr/>
          <p:nvPr/>
        </p:nvSpPr>
        <p:spPr>
          <a:xfrm>
            <a:off x="9484400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630847" y="4745236"/>
            <a:ext cx="206454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2" dirty="0"/>
          </a:p>
        </p:txBody>
      </p:sp>
      <p:sp>
        <p:nvSpPr>
          <p:cNvPr id="16" name="Text 12"/>
          <p:cNvSpPr/>
          <p:nvPr/>
        </p:nvSpPr>
        <p:spPr>
          <a:xfrm>
            <a:off x="10205799" y="4662011"/>
            <a:ext cx="31731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Integration with EDA Tools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10205799" y="5488781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Seamlessly integrating quasi-convex programming techniques into mainstream electronic design automation software for broader industry adoption.</a:t>
            </a:r>
            <a:endParaRPr lang="en-US" sz="1748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5489"/>
            <a:ext cx="827889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Definitions and Properties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4115"/>
            <a:ext cx="388143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Functions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function is quasi-convex if its sublevel sets are convex. This allows for more flexibility compared to traditional convex optimization.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Properties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functions preserve many desirable properties of convex functions, such as local optimality implying global optimality.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115"/>
            <a:ext cx="342471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Practical Significance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enable solving a wide range of non-convex problems in electronic design automation efficiently.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94636"/>
            <a:ext cx="729555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Optimization Problems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23140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549747" y="2406610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314099"/>
            <a:ext cx="383667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Constraint Formulations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284797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constraints can model a variety of non-convex requirements in electronic design.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16254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6512719" y="4255056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16254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Optimality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69642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often guarantee global optimality, unlike general non-convex programming.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60109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513314" y="6103501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7152680" y="6010989"/>
            <a:ext cx="314884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Efficient Algorithms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7152680" y="654486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Specialized algorithms have been developed to solve quasi-convex programs effectively.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5883" y="3504367"/>
            <a:ext cx="9037915" cy="682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78"/>
              </a:lnSpc>
              <a:buNone/>
            </a:pPr>
            <a:r>
              <a:rPr lang="en-US" sz="43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Solving Quasi-Convex Programs</a:t>
            </a:r>
            <a:endParaRPr lang="en-US" sz="43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83" y="4515088"/>
            <a:ext cx="3979545" cy="8741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64362" y="5717024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Bisection</a:t>
            </a:r>
            <a:endParaRPr lang="en-US" sz="2151" dirty="0"/>
          </a:p>
        </p:txBody>
      </p:sp>
      <p:sp>
        <p:nvSpPr>
          <p:cNvPr id="8" name="Text 3"/>
          <p:cNvSpPr/>
          <p:nvPr/>
        </p:nvSpPr>
        <p:spPr>
          <a:xfrm>
            <a:off x="1564362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Iterative algorithms that leverage the quasi-convexity of the objective function.</a:t>
            </a:r>
            <a:endParaRPr lang="en-US" sz="172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428" y="4515088"/>
            <a:ext cx="3979545" cy="8741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43907" y="5717024"/>
            <a:ext cx="298203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Outer Approximation</a:t>
            </a:r>
            <a:endParaRPr lang="en-US" sz="2151" dirty="0"/>
          </a:p>
        </p:txBody>
      </p:sp>
      <p:sp>
        <p:nvSpPr>
          <p:cNvPr id="11" name="Text 5"/>
          <p:cNvSpPr/>
          <p:nvPr/>
        </p:nvSpPr>
        <p:spPr>
          <a:xfrm>
            <a:off x="5543907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Constructing a sequence of convex relaxations to solve the original non-convex problem.</a:t>
            </a:r>
            <a:endParaRPr lang="en-US" sz="172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973" y="4515088"/>
            <a:ext cx="3979545" cy="8741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23452" y="5717024"/>
            <a:ext cx="3469362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Geometric Programming</a:t>
            </a:r>
            <a:endParaRPr lang="en-US" sz="2151" dirty="0"/>
          </a:p>
        </p:txBody>
      </p:sp>
      <p:sp>
        <p:nvSpPr>
          <p:cNvPr id="14" name="Text 7"/>
          <p:cNvSpPr/>
          <p:nvPr/>
        </p:nvSpPr>
        <p:spPr>
          <a:xfrm>
            <a:off x="9523452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Transforming certain quasi-convex problems into an equivalent convex formulation.</a:t>
            </a:r>
            <a:endParaRPr lang="en-US" sz="1721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43034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94303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178"/>
            <a:ext cx="4361498" cy="54006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 in EDA</a:t>
            </a:r>
            <a:endParaRPr lang="en-US" sz="34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127444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7916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Circuit Design</a:t>
            </a:r>
            <a:endParaRPr lang="en-US" sz="1701" dirty="0"/>
          </a:p>
        </p:txBody>
      </p:sp>
      <p:sp>
        <p:nvSpPr>
          <p:cNvPr id="8" name="Text 3"/>
          <p:cNvSpPr/>
          <p:nvPr/>
        </p:nvSpPr>
        <p:spPr>
          <a:xfrm>
            <a:off x="6091238" y="225266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be applied to analog circuit design, device sizing, and other circuit-level problems.</a:t>
            </a:r>
            <a:endParaRPr lang="en-US" sz="136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3324225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92894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VLSI Design</a:t>
            </a:r>
            <a:endParaRPr lang="en-US" sz="1701" dirty="0"/>
          </a:p>
        </p:txBody>
      </p:sp>
      <p:sp>
        <p:nvSpPr>
          <p:cNvPr id="11" name="Text 5"/>
          <p:cNvSpPr/>
          <p:nvPr/>
        </p:nvSpPr>
        <p:spPr>
          <a:xfrm>
            <a:off x="6091238" y="430244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optimization, yield maximization, and other VLSI design challenges can be formulated as quasi-convex programs.</a:t>
            </a:r>
            <a:endParaRPr lang="en-US" sz="136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5374005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97872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PCB Layout</a:t>
            </a:r>
            <a:endParaRPr lang="en-US" sz="1701" dirty="0"/>
          </a:p>
        </p:txBody>
      </p:sp>
      <p:sp>
        <p:nvSpPr>
          <p:cNvPr id="14" name="Text 7"/>
          <p:cNvSpPr/>
          <p:nvPr/>
        </p:nvSpPr>
        <p:spPr>
          <a:xfrm>
            <a:off x="6091238" y="635222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techniques can be used for placement and routing optimization in printed circuit board (PCB) design.</a:t>
            </a:r>
            <a:endParaRPr lang="en-US" sz="136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7423785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8028503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EDA Tools</a:t>
            </a:r>
            <a:endParaRPr lang="en-US" sz="1701" dirty="0"/>
          </a:p>
        </p:txBody>
      </p:sp>
      <p:sp>
        <p:nvSpPr>
          <p:cNvPr id="17" name="Text 9"/>
          <p:cNvSpPr/>
          <p:nvPr/>
        </p:nvSpPr>
        <p:spPr>
          <a:xfrm>
            <a:off x="6091238" y="8402003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being increasingly integrated into modern electronic design automation (EDA) software tools.</a:t>
            </a:r>
            <a:endParaRPr lang="en-US" sz="1361" dirty="0"/>
          </a:p>
        </p:txBody>
      </p:sp>
      <p:pic>
        <p:nvPicPr>
          <p:cNvPr id="18" name="Image 6" descr="preencoded.png">
            <a:hlinkClick r:id="rId8" tooltip="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4935" y="969407"/>
            <a:ext cx="7826931" cy="117586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30"/>
              </a:lnSpc>
              <a:buNone/>
            </a:pPr>
            <a:r>
              <a:rPr lang="en-US" sz="3704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Placement and Routing Optimization</a:t>
            </a:r>
            <a:endParaRPr lang="en-US" sz="3704" dirty="0"/>
          </a:p>
        </p:txBody>
      </p:sp>
      <p:sp>
        <p:nvSpPr>
          <p:cNvPr id="6" name="Shape 2"/>
          <p:cNvSpPr/>
          <p:nvPr/>
        </p:nvSpPr>
        <p:spPr>
          <a:xfrm>
            <a:off x="6415683" y="2427446"/>
            <a:ext cx="22860" cy="4832747"/>
          </a:xfrm>
          <a:prstGeom prst="roundRect">
            <a:avLst>
              <a:gd name="adj" fmla="val 123472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615886" y="2839164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215479" y="2639020"/>
            <a:ext cx="423267" cy="4232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6367403" y="2709505"/>
            <a:ext cx="119420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222" dirty="0"/>
          </a:p>
        </p:txBody>
      </p:sp>
      <p:sp>
        <p:nvSpPr>
          <p:cNvPr id="10" name="Text 6"/>
          <p:cNvSpPr/>
          <p:nvPr/>
        </p:nvSpPr>
        <p:spPr>
          <a:xfrm>
            <a:off x="7462004" y="2615565"/>
            <a:ext cx="2771775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 Placement</a:t>
            </a:r>
            <a:endParaRPr lang="en-US" sz="1852" dirty="0"/>
          </a:p>
        </p:txBody>
      </p:sp>
      <p:sp>
        <p:nvSpPr>
          <p:cNvPr id="11" name="Text 7"/>
          <p:cNvSpPr/>
          <p:nvPr/>
        </p:nvSpPr>
        <p:spPr>
          <a:xfrm>
            <a:off x="7462004" y="3022521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optimize the positioning of circuit components on a chip or PCB to minimize wiring length and congestion.</a:t>
            </a:r>
            <a:endParaRPr lang="en-US" sz="1482" dirty="0"/>
          </a:p>
        </p:txBody>
      </p:sp>
      <p:sp>
        <p:nvSpPr>
          <p:cNvPr id="12" name="Shape 8"/>
          <p:cNvSpPr/>
          <p:nvPr/>
        </p:nvSpPr>
        <p:spPr>
          <a:xfrm>
            <a:off x="6615886" y="4412456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215479" y="4212312"/>
            <a:ext cx="423267" cy="4232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339185" y="4282797"/>
            <a:ext cx="175855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222" dirty="0"/>
          </a:p>
        </p:txBody>
      </p:sp>
      <p:sp>
        <p:nvSpPr>
          <p:cNvPr id="15" name="Text 11"/>
          <p:cNvSpPr/>
          <p:nvPr/>
        </p:nvSpPr>
        <p:spPr>
          <a:xfrm>
            <a:off x="7462004" y="4188857"/>
            <a:ext cx="2352080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Wire Routing</a:t>
            </a:r>
            <a:endParaRPr lang="en-US" sz="1852" dirty="0"/>
          </a:p>
        </p:txBody>
      </p:sp>
      <p:sp>
        <p:nvSpPr>
          <p:cNvPr id="16" name="Text 12"/>
          <p:cNvSpPr/>
          <p:nvPr/>
        </p:nvSpPr>
        <p:spPr>
          <a:xfrm>
            <a:off x="7462004" y="4595813"/>
            <a:ext cx="6509861" cy="90297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find optimal routes for interconnections between components, balancing constraints such as shortest path and minimum crosstalk.</a:t>
            </a:r>
            <a:endParaRPr lang="en-US" sz="1482" dirty="0"/>
          </a:p>
        </p:txBody>
      </p:sp>
      <p:sp>
        <p:nvSpPr>
          <p:cNvPr id="17" name="Shape 13"/>
          <p:cNvSpPr/>
          <p:nvPr/>
        </p:nvSpPr>
        <p:spPr>
          <a:xfrm>
            <a:off x="6615886" y="6286738"/>
            <a:ext cx="658535" cy="22860"/>
          </a:xfrm>
          <a:prstGeom prst="roundRect">
            <a:avLst>
              <a:gd name="adj" fmla="val 123472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215479" y="6086594"/>
            <a:ext cx="423267" cy="423267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6339542" y="6157079"/>
            <a:ext cx="175022" cy="2822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22"/>
              </a:lnSpc>
              <a:buNone/>
            </a:pPr>
            <a:r>
              <a:rPr lang="en-US" sz="22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222" dirty="0"/>
          </a:p>
        </p:txBody>
      </p:sp>
      <p:sp>
        <p:nvSpPr>
          <p:cNvPr id="20" name="Text 16"/>
          <p:cNvSpPr/>
          <p:nvPr/>
        </p:nvSpPr>
        <p:spPr>
          <a:xfrm>
            <a:off x="7462004" y="6063139"/>
            <a:ext cx="2509838" cy="2940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5"/>
              </a:lnSpc>
              <a:buNone/>
            </a:pPr>
            <a:r>
              <a:rPr lang="en-US" sz="185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Design Convergence</a:t>
            </a:r>
            <a:endParaRPr lang="en-US" sz="1852" dirty="0"/>
          </a:p>
        </p:txBody>
      </p:sp>
      <p:sp>
        <p:nvSpPr>
          <p:cNvPr id="21" name="Text 17"/>
          <p:cNvSpPr/>
          <p:nvPr/>
        </p:nvSpPr>
        <p:spPr>
          <a:xfrm>
            <a:off x="7462004" y="6470094"/>
            <a:ext cx="6509861" cy="6019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71"/>
              </a:lnSpc>
              <a:buNone/>
            </a:pPr>
            <a:r>
              <a:rPr lang="en-US" sz="1482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iterative nature of quasi-convex optimization algorithms can help achieve convergence to high-quality, manufacturable design solutions.</a:t>
            </a:r>
            <a:endParaRPr lang="en-US" sz="1482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4643" y="3020854"/>
            <a:ext cx="8984575" cy="619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74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Analog Circuit Design Optimization</a:t>
            </a:r>
            <a:endParaRPr lang="en-US" sz="3900" dirty="0"/>
          </a:p>
        </p:txBody>
      </p:sp>
      <p:sp>
        <p:nvSpPr>
          <p:cNvPr id="6" name="Shape 2"/>
          <p:cNvSpPr/>
          <p:nvPr/>
        </p:nvSpPr>
        <p:spPr>
          <a:xfrm>
            <a:off x="1904643" y="3937040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2102644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Device Sizing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02644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optimally size transistors and other analog components to meet performance targets.</a:t>
            </a:r>
            <a:endParaRPr lang="en-US" sz="1560" dirty="0"/>
          </a:p>
        </p:txBody>
      </p:sp>
      <p:sp>
        <p:nvSpPr>
          <p:cNvPr id="9" name="Shape 5"/>
          <p:cNvSpPr/>
          <p:nvPr/>
        </p:nvSpPr>
        <p:spPr>
          <a:xfrm>
            <a:off x="7414141" y="3937040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7612142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Biasing Circuits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612142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techniques can optimize the design of biasing networks to ensure stable and robust analog circuit operation.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1904643" y="5910263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2102644" y="6108263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Layout Synthesis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2102644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guide the physical layout of analog circuits to enhance parameters like matching and parasitics.</a:t>
            </a:r>
            <a:endParaRPr lang="en-US" sz="1560" dirty="0"/>
          </a:p>
        </p:txBody>
      </p:sp>
      <p:sp>
        <p:nvSpPr>
          <p:cNvPr id="15" name="Shape 11"/>
          <p:cNvSpPr/>
          <p:nvPr/>
        </p:nvSpPr>
        <p:spPr>
          <a:xfrm>
            <a:off x="7414141" y="5910263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7612142" y="6108263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612142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employed to maximize the manufacturing yield of analog integrated circuits.</a:t>
            </a:r>
            <a:endParaRPr lang="en-US" sz="156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3290" y="662940"/>
            <a:ext cx="7470219" cy="149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84"/>
              </a:lnSpc>
              <a:buNone/>
            </a:pPr>
            <a:r>
              <a:rPr lang="en-US" sz="4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 Optimization in VLSI</a:t>
            </a:r>
            <a:endParaRPr lang="en-US" sz="4707" dirty="0"/>
          </a:p>
        </p:txBody>
      </p:sp>
      <p:sp>
        <p:nvSpPr>
          <p:cNvPr id="6" name="Shape 2"/>
          <p:cNvSpPr/>
          <p:nvPr/>
        </p:nvSpPr>
        <p:spPr>
          <a:xfrm>
            <a:off x="6323290" y="2516029"/>
            <a:ext cx="7470219" cy="5050631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30910" y="2523649"/>
            <a:ext cx="7454979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69988" y="2674739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Objective</a:t>
            </a:r>
            <a:endParaRPr lang="en-US" sz="1883" dirty="0"/>
          </a:p>
        </p:txBody>
      </p:sp>
      <p:sp>
        <p:nvSpPr>
          <p:cNvPr id="9" name="Text 5"/>
          <p:cNvSpPr/>
          <p:nvPr/>
        </p:nvSpPr>
        <p:spPr>
          <a:xfrm>
            <a:off x="10301288" y="2674739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power consumption</a:t>
            </a:r>
            <a:endParaRPr lang="en-US" sz="1883" dirty="0"/>
          </a:p>
        </p:txBody>
      </p:sp>
      <p:sp>
        <p:nvSpPr>
          <p:cNvPr id="10" name="Shape 6"/>
          <p:cNvSpPr/>
          <p:nvPr/>
        </p:nvSpPr>
        <p:spPr>
          <a:xfrm>
            <a:off x="6330910" y="3591163"/>
            <a:ext cx="7454979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69988" y="3742253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Constraints</a:t>
            </a:r>
            <a:endParaRPr lang="en-US" sz="1883" dirty="0"/>
          </a:p>
        </p:txBody>
      </p:sp>
      <p:sp>
        <p:nvSpPr>
          <p:cNvPr id="12" name="Text 8"/>
          <p:cNvSpPr/>
          <p:nvPr/>
        </p:nvSpPr>
        <p:spPr>
          <a:xfrm>
            <a:off x="10301288" y="3742253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Performance, area, and reliability requirements</a:t>
            </a:r>
            <a:endParaRPr lang="en-US" sz="1883" dirty="0"/>
          </a:p>
        </p:txBody>
      </p:sp>
      <p:sp>
        <p:nvSpPr>
          <p:cNvPr id="13" name="Shape 9"/>
          <p:cNvSpPr/>
          <p:nvPr/>
        </p:nvSpPr>
        <p:spPr>
          <a:xfrm>
            <a:off x="6330910" y="4658678"/>
            <a:ext cx="7454979" cy="1450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569988" y="4809768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Approach</a:t>
            </a:r>
            <a:endParaRPr lang="en-US" sz="1883" dirty="0"/>
          </a:p>
        </p:txBody>
      </p:sp>
      <p:sp>
        <p:nvSpPr>
          <p:cNvPr id="15" name="Text 11"/>
          <p:cNvSpPr/>
          <p:nvPr/>
        </p:nvSpPr>
        <p:spPr>
          <a:xfrm>
            <a:off x="10301288" y="4809768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power as a quasi-convex function of design parameters</a:t>
            </a:r>
            <a:endParaRPr lang="en-US" sz="1883" dirty="0"/>
          </a:p>
        </p:txBody>
      </p:sp>
      <p:sp>
        <p:nvSpPr>
          <p:cNvPr id="16" name="Shape 12"/>
          <p:cNvSpPr/>
          <p:nvPr/>
        </p:nvSpPr>
        <p:spPr>
          <a:xfrm>
            <a:off x="6330910" y="6108859"/>
            <a:ext cx="7454979" cy="1450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569988" y="6259949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Benefits</a:t>
            </a:r>
            <a:endParaRPr lang="en-US" sz="1883" dirty="0"/>
          </a:p>
        </p:txBody>
      </p:sp>
      <p:sp>
        <p:nvSpPr>
          <p:cNvPr id="18" name="Text 14"/>
          <p:cNvSpPr/>
          <p:nvPr/>
        </p:nvSpPr>
        <p:spPr>
          <a:xfrm>
            <a:off x="10301288" y="6259949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Global optimality, efficient algorithms, scalable solutions</a:t>
            </a:r>
            <a:endParaRPr lang="en-US" sz="1883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4115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Manufacturing Variability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model the impact of process variations on circuit performance and yield.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Robust Design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generate designs that are less sensitive to manufacturing uncertainties, improving overall yield.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115"/>
            <a:ext cx="317658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Statistical Modeling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leverage statistical techniques to optimize for manufacturability and yield targets.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2024-08-07T13:17:11Z</dcterms:created>
  <dcterms:modified xsi:type="dcterms:W3CDTF">2024-08-07T13:17:11Z</dcterms:modified>
</cp:coreProperties>
</file>